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58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6/23/2015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6/23/2015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6/23/2015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6/23/2015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6/23/2015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6/23/2015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6/23/2015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6/23/2015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6/23/2015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6/23/2015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6/23/2015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6/23/2015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6/23/2015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6/23/2015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6/23/2015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6/23/2015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6/23/2015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6/23/2015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IB Physics: Chapter 1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Lesson </a:t>
            </a:r>
            <a:r>
              <a:rPr lang="en-CA" dirty="0" smtClean="0"/>
              <a:t>2a: Tables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2629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Tables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336873"/>
            <a:ext cx="3840879" cy="3599316"/>
          </a:xfrm>
        </p:spPr>
        <p:txBody>
          <a:bodyPr>
            <a:normAutofit fontScale="85000" lnSpcReduction="20000"/>
          </a:bodyPr>
          <a:lstStyle/>
          <a:p>
            <a:r>
              <a:rPr lang="en-CA" dirty="0" smtClean="0"/>
              <a:t>When collecting data, you will have to display your raw data, and it helps to know the best way to present a table.</a:t>
            </a:r>
          </a:p>
          <a:p>
            <a:endParaRPr lang="en-CA" dirty="0"/>
          </a:p>
          <a:p>
            <a:r>
              <a:rPr lang="en-CA" dirty="0" smtClean="0"/>
              <a:t>When displaying data in tables, there are good ways of doing it, that make it easy to understand your data.</a:t>
            </a:r>
          </a:p>
          <a:p>
            <a:endParaRPr lang="en-CA" dirty="0"/>
          </a:p>
          <a:p>
            <a:r>
              <a:rPr lang="en-CA" dirty="0" smtClean="0"/>
              <a:t>And there are certain rules that we follow about how you actually display your data.</a:t>
            </a:r>
          </a:p>
          <a:p>
            <a:pPr marL="0" indent="0">
              <a:buNone/>
            </a:pPr>
            <a:endParaRPr lang="en-CA" dirty="0" smtClean="0"/>
          </a:p>
          <a:p>
            <a:endParaRPr lang="en-CA" dirty="0"/>
          </a:p>
          <a:p>
            <a:endParaRPr lang="en-CA" dirty="0"/>
          </a:p>
        </p:txBody>
      </p:sp>
      <p:sp>
        <p:nvSpPr>
          <p:cNvPr id="4" name="TextBox 3"/>
          <p:cNvSpPr txBox="1"/>
          <p:nvPr/>
        </p:nvSpPr>
        <p:spPr>
          <a:xfrm>
            <a:off x="5588851" y="5143500"/>
            <a:ext cx="3932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Chinese Lacquerware table.</a:t>
            </a:r>
            <a:endParaRPr lang="en-CA" dirty="0"/>
          </a:p>
        </p:txBody>
      </p:sp>
      <p:pic>
        <p:nvPicPr>
          <p:cNvPr id="1026" name="Picture 2" descr="undefin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0075" y="485775"/>
            <a:ext cx="5391150" cy="465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554902" y="4404836"/>
            <a:ext cx="2052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rgbClr val="FF0000"/>
                </a:solidFill>
              </a:rPr>
              <a:t>No! DATA tables!!!</a:t>
            </a:r>
            <a:endParaRPr lang="en-CA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0635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Data Tables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3352800"/>
            <a:ext cx="10381379" cy="3327401"/>
          </a:xfrm>
        </p:spPr>
        <p:txBody>
          <a:bodyPr>
            <a:normAutofit fontScale="85000" lnSpcReduction="20000"/>
          </a:bodyPr>
          <a:lstStyle/>
          <a:p>
            <a:r>
              <a:rPr lang="en-CA" dirty="0" smtClean="0"/>
              <a:t>Here is an example of a good table.  There are many things here that we will learn about.  In the experiment shown here, the velocity of an object was measured at 10 different positions.  </a:t>
            </a:r>
          </a:p>
          <a:p>
            <a:pPr lvl="1"/>
            <a:r>
              <a:rPr lang="en-CA" dirty="0" smtClean="0"/>
              <a:t>In this case the </a:t>
            </a:r>
          </a:p>
          <a:p>
            <a:pPr lvl="2"/>
            <a:r>
              <a:rPr lang="en-CA" dirty="0" smtClean="0"/>
              <a:t>“Position” is the independent variable.</a:t>
            </a:r>
          </a:p>
          <a:p>
            <a:pPr lvl="2"/>
            <a:r>
              <a:rPr lang="en-CA" dirty="0" smtClean="0"/>
              <a:t>“Velocity” is the dependent variable.</a:t>
            </a:r>
          </a:p>
          <a:p>
            <a:pPr lvl="1"/>
            <a:r>
              <a:rPr lang="en-CA" dirty="0" smtClean="0"/>
              <a:t>In this experiment, the experiment had 4 repeat measurement for each independent variable.</a:t>
            </a:r>
          </a:p>
          <a:p>
            <a:pPr lvl="1"/>
            <a:r>
              <a:rPr lang="en-CA" dirty="0" smtClean="0"/>
              <a:t>Notice how </a:t>
            </a:r>
          </a:p>
          <a:p>
            <a:pPr lvl="2"/>
            <a:r>
              <a:rPr lang="en-CA" dirty="0" smtClean="0"/>
              <a:t>Each row represents 1 independent measurement, </a:t>
            </a:r>
          </a:p>
          <a:p>
            <a:pPr lvl="2"/>
            <a:r>
              <a:rPr lang="en-CA" dirty="0" smtClean="0"/>
              <a:t>Each column represents the repeat measurements for that position.  </a:t>
            </a:r>
          </a:p>
          <a:p>
            <a:pPr lvl="3"/>
            <a:r>
              <a:rPr lang="en-CA" dirty="0" smtClean="0"/>
              <a:t>The last two columns contain the average (mean) of the 4 repeat measurements and the uncertainty in the “average”</a:t>
            </a:r>
          </a:p>
          <a:p>
            <a:pPr lvl="3"/>
            <a:r>
              <a:rPr lang="en-CA" dirty="0" smtClean="0"/>
              <a:t>We will discuss measuring and calculating uncertainty at another point.  This is just to illustrate a good table.</a:t>
            </a:r>
          </a:p>
          <a:p>
            <a:pPr lvl="1"/>
            <a:endParaRPr lang="en-C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3038704"/>
              </p:ext>
            </p:extLst>
          </p:nvPr>
        </p:nvGraphicFramePr>
        <p:xfrm>
          <a:off x="3822700" y="405416"/>
          <a:ext cx="7308851" cy="2857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52015"/>
                <a:gridCol w="1098380"/>
                <a:gridCol w="1057320"/>
                <a:gridCol w="1218141"/>
                <a:gridCol w="1108646"/>
                <a:gridCol w="1057320"/>
                <a:gridCol w="917029"/>
              </a:tblGrid>
              <a:tr h="476250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 dirty="0">
                          <a:effectLst/>
                        </a:rPr>
                        <a:t>Position (m)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>
                          <a:effectLst/>
                        </a:rPr>
                        <a:t>Velocity 1 (m/s) (±0.3)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>
                          <a:effectLst/>
                        </a:rPr>
                        <a:t>Velocity 2 (m/s) (±0.3)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>
                          <a:effectLst/>
                        </a:rPr>
                        <a:t>Velocity 3 (m/s) (±0.3)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>
                          <a:effectLst/>
                        </a:rPr>
                        <a:t>Velocity 4 (m/s) (±0.3)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>
                          <a:effectLst/>
                        </a:rPr>
                        <a:t>Average Velocity (m/s)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 dirty="0">
                          <a:effectLst/>
                        </a:rPr>
                        <a:t>Uncertainty (m/s)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3.6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3.6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3.9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3.0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3.5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4.9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4.8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5.2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4.9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4.9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0.3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5.9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5.6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6.0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5.5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5.8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0.2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20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7.2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7.0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6.4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6.5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6.7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25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8.0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7.4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7.7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8.0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7.8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0.3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30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8.6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8.4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8.6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8.4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8.5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0.3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35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9.5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9.5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8.9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9.1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9.2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0.3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40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9.6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10.0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9.1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9.9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9.7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55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11.0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11.4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11.0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11.6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11.3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0.3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60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11.4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11.7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11.4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11.8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11.6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0.3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91124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Data Table 2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0" y="4343399"/>
            <a:ext cx="9613861" cy="1567389"/>
          </a:xfrm>
        </p:spPr>
        <p:txBody>
          <a:bodyPr/>
          <a:lstStyle/>
          <a:p>
            <a:r>
              <a:rPr lang="en-CA" dirty="0" smtClean="0"/>
              <a:t>Another example of a data table.  The only difference between this one, is that there is a different uncertainty for every different velocity reading, so they uncertainty is put into its own column.</a:t>
            </a:r>
            <a:endParaRPr lang="en-CA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1062131"/>
              </p:ext>
            </p:extLst>
          </p:nvPr>
        </p:nvGraphicFramePr>
        <p:xfrm>
          <a:off x="1143000" y="1733550"/>
          <a:ext cx="9042400" cy="2476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35309"/>
                <a:gridCol w="697276"/>
                <a:gridCol w="874764"/>
                <a:gridCol w="751156"/>
                <a:gridCol w="925475"/>
                <a:gridCol w="735309"/>
                <a:gridCol w="979356"/>
                <a:gridCol w="713123"/>
                <a:gridCol w="979356"/>
                <a:gridCol w="862087"/>
                <a:gridCol w="789189"/>
              </a:tblGrid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>
                          <a:effectLst/>
                        </a:rPr>
                        <a:t>Position (m)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>
                          <a:effectLst/>
                        </a:rPr>
                        <a:t>Velocity 1 (m/s)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>
                          <a:effectLst/>
                        </a:rPr>
                        <a:t>Uncertainty in velocity (m/s) 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>
                          <a:effectLst/>
                        </a:rPr>
                        <a:t>Velocity 2 (m/s) 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>
                          <a:effectLst/>
                        </a:rPr>
                        <a:t>Uncertainty in velocity (m/s) 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>
                          <a:effectLst/>
                        </a:rPr>
                        <a:t>Velocity 3 (m/s)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>
                          <a:effectLst/>
                        </a:rPr>
                        <a:t>Uncertainty in velocity (m/s) 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>
                          <a:effectLst/>
                        </a:rPr>
                        <a:t>Velocity 4 (m/s) 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>
                          <a:effectLst/>
                        </a:rPr>
                        <a:t>Uncertainty in velocity (m/s) 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>
                          <a:effectLst/>
                        </a:rPr>
                        <a:t>Average Velocity (m/s)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>
                          <a:effectLst/>
                        </a:rPr>
                        <a:t>Uncertainty (m/s)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3.6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0.2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3.6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0.3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3.9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3.0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0.2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3.5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4.9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4.8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0.7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5.2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4.9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0.8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4.9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5.9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0.7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5.6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0.3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6.0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5.5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0.7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5.8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20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7.2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0.9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7.0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6.4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0.3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6.5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0.3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6.7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25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8.0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0.1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7.4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7.7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8.0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7.8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30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8.6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0.1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8.4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0.8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8.6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8.4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0.7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8.5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35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9.5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9.5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0.7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8.9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0.2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9.1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9.2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40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9.6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0.3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10.0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0.8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9.1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9.9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0.7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9.7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55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11.0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0.1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11.4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11.0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11.6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11.3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60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11.4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0.2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11.7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0.7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11.4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11.8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0.1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11.6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0.5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88629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Important bits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721" y="2120973"/>
            <a:ext cx="3396379" cy="3599316"/>
          </a:xfrm>
        </p:spPr>
        <p:txBody>
          <a:bodyPr>
            <a:normAutofit lnSpcReduction="10000"/>
          </a:bodyPr>
          <a:lstStyle/>
          <a:p>
            <a:r>
              <a:rPr lang="en-CA" dirty="0" smtClean="0"/>
              <a:t>Each Column has a clear title that contains the units.</a:t>
            </a:r>
          </a:p>
          <a:p>
            <a:endParaRPr lang="en-CA" dirty="0" smtClean="0"/>
          </a:p>
          <a:p>
            <a:r>
              <a:rPr lang="en-CA" dirty="0" smtClean="0"/>
              <a:t>It is ok to put uncertainty in the header IF the uncertainty does not change for each reading in a column.</a:t>
            </a:r>
            <a:endParaRPr lang="en-C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7726171"/>
              </p:ext>
            </p:extLst>
          </p:nvPr>
        </p:nvGraphicFramePr>
        <p:xfrm>
          <a:off x="4267200" y="1981200"/>
          <a:ext cx="7308851" cy="281599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52015"/>
                <a:gridCol w="1098380"/>
                <a:gridCol w="1057320"/>
                <a:gridCol w="1218141"/>
                <a:gridCol w="1108646"/>
                <a:gridCol w="1057320"/>
                <a:gridCol w="917029"/>
              </a:tblGrid>
              <a:tr h="434744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 dirty="0">
                          <a:effectLst/>
                        </a:rPr>
                        <a:t>Position (m)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>
                          <a:effectLst/>
                        </a:rPr>
                        <a:t>Velocity 1 (m/s) (±0.3)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>
                          <a:effectLst/>
                        </a:rPr>
                        <a:t>Velocity 2 (m/s) (±0.3)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>
                          <a:effectLst/>
                        </a:rPr>
                        <a:t>Velocity 3 (m/s) (±0.3)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>
                          <a:effectLst/>
                        </a:rPr>
                        <a:t>Velocity 4 (m/s) (±0.3)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>
                          <a:effectLst/>
                        </a:rPr>
                        <a:t>Average Velocity (m/s)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 dirty="0">
                          <a:effectLst/>
                        </a:rPr>
                        <a:t>Uncertainty (m/s)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3.6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3.6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3.9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3.0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3.5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4.9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4.8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5.2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4.9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4.9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0.3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5.9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5.6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6.0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5.5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5.8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0.2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20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7.2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7.0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6.4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6.5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6.7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25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8.0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7.4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7.7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8.0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7.8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0.3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30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8.6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8.4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8.6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8.4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8.5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0.3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35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9.5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9.5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8.9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9.1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9.2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0.3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40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9.6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10.0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9.1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9.9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9.7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55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11.0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11.4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11.0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11.6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11.3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0.3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60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11.4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11.7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11.4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11.8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11.6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0.3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Oval 4"/>
          <p:cNvSpPr/>
          <p:nvPr/>
        </p:nvSpPr>
        <p:spPr>
          <a:xfrm>
            <a:off x="5067300" y="1834166"/>
            <a:ext cx="1397851" cy="84553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174797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important bits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336873"/>
            <a:ext cx="3624979" cy="3599316"/>
          </a:xfrm>
        </p:spPr>
        <p:txBody>
          <a:bodyPr>
            <a:normAutofit fontScale="85000" lnSpcReduction="20000"/>
          </a:bodyPr>
          <a:lstStyle/>
          <a:p>
            <a:r>
              <a:rPr lang="en-CA" dirty="0" smtClean="0"/>
              <a:t>All the numbers in each column are to the same level of precision.  This means they all have the same decimal place.</a:t>
            </a:r>
          </a:p>
          <a:p>
            <a:endParaRPr lang="en-CA" dirty="0"/>
          </a:p>
          <a:p>
            <a:r>
              <a:rPr lang="en-CA" dirty="0" smtClean="0"/>
              <a:t>For example: 7.2, 8.0, 8.6 are all quoted to the same decimal place (the “tenths digit”).  If it said 7.2, 8, 8.6, then the “8” is being quoted to a different level of precision.  Than the 7.2 and the 8.6)</a:t>
            </a:r>
            <a:endParaRPr lang="en-C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8607809"/>
              </p:ext>
            </p:extLst>
          </p:nvPr>
        </p:nvGraphicFramePr>
        <p:xfrm>
          <a:off x="4692649" y="1257300"/>
          <a:ext cx="7308851" cy="289461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52015"/>
                <a:gridCol w="1098380"/>
                <a:gridCol w="1057320"/>
                <a:gridCol w="1218141"/>
                <a:gridCol w="1108646"/>
                <a:gridCol w="1057320"/>
                <a:gridCol w="917029"/>
              </a:tblGrid>
              <a:tr h="513366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 dirty="0">
                          <a:effectLst/>
                        </a:rPr>
                        <a:t>Position (m)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>
                          <a:effectLst/>
                        </a:rPr>
                        <a:t>Velocity 1 (m/s) (±0.3)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>
                          <a:effectLst/>
                        </a:rPr>
                        <a:t>Velocity 2 (m/s) (±0.3)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>
                          <a:effectLst/>
                        </a:rPr>
                        <a:t>Velocity 3 (m/s) (±0.3)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>
                          <a:effectLst/>
                        </a:rPr>
                        <a:t>Velocity 4 (m/s) (±0.3)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>
                          <a:effectLst/>
                        </a:rPr>
                        <a:t>Average Velocity (m/s)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 dirty="0">
                          <a:effectLst/>
                        </a:rPr>
                        <a:t>Uncertainty (m/s)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3.6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3.6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3.9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3.0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3.5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4.9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4.8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5.2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4.9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4.9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0.3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5.9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5.6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6.0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5.5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5.8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0.2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20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7.2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7.0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6.4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6.5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6.7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25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8.0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7.4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7.7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8.0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7.8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0.3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30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8.6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8.4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8.6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8.4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8.5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0.3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35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9.5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9.5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8.9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9.1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9.2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0.3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40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9.6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10.0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9.1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9.9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9.7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55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11.0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11.4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11.0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11.6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11.3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0.3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60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11.4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11.7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11.4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11.8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11.6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0.3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Oval 4"/>
          <p:cNvSpPr/>
          <p:nvPr/>
        </p:nvSpPr>
        <p:spPr>
          <a:xfrm>
            <a:off x="5397500" y="1607262"/>
            <a:ext cx="1397851" cy="2825037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89138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336873"/>
            <a:ext cx="3764679" cy="3599316"/>
          </a:xfrm>
        </p:spPr>
        <p:txBody>
          <a:bodyPr/>
          <a:lstStyle/>
          <a:p>
            <a:r>
              <a:rPr lang="en-CA" dirty="0" smtClean="0"/>
              <a:t>Uncertainty is to 1 significant figure.</a:t>
            </a:r>
          </a:p>
          <a:p>
            <a:endParaRPr lang="en-CA" dirty="0"/>
          </a:p>
          <a:p>
            <a:r>
              <a:rPr lang="en-CA" dirty="0" smtClean="0"/>
              <a:t>And the last decimal place of the data is to the same decimal place as the uncertainty.</a:t>
            </a:r>
          </a:p>
          <a:p>
            <a:r>
              <a:rPr lang="en-CA" dirty="0" smtClean="0"/>
              <a:t> </a:t>
            </a:r>
          </a:p>
          <a:p>
            <a:r>
              <a:rPr lang="en-CA" dirty="0" smtClean="0"/>
              <a:t>3.6±0.3</a:t>
            </a:r>
            <a:endParaRPr lang="en-CA" dirty="0"/>
          </a:p>
          <a:p>
            <a:endParaRPr lang="en-C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3597959"/>
              </p:ext>
            </p:extLst>
          </p:nvPr>
        </p:nvGraphicFramePr>
        <p:xfrm>
          <a:off x="4489449" y="753228"/>
          <a:ext cx="7308851" cy="289461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52015"/>
                <a:gridCol w="1098380"/>
                <a:gridCol w="1057320"/>
                <a:gridCol w="1218141"/>
                <a:gridCol w="1108646"/>
                <a:gridCol w="1057320"/>
                <a:gridCol w="917029"/>
              </a:tblGrid>
              <a:tr h="513366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 dirty="0">
                          <a:effectLst/>
                        </a:rPr>
                        <a:t>Position (m)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>
                          <a:effectLst/>
                        </a:rPr>
                        <a:t>Velocity 1 (m/s) (±0.3)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>
                          <a:effectLst/>
                        </a:rPr>
                        <a:t>Velocity 2 (m/s) (±0.3)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>
                          <a:effectLst/>
                        </a:rPr>
                        <a:t>Velocity 3 (m/s) (±0.3)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>
                          <a:effectLst/>
                        </a:rPr>
                        <a:t>Velocity 4 (m/s) (±0.3)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>
                          <a:effectLst/>
                        </a:rPr>
                        <a:t>Average Velocity (m/s)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 dirty="0">
                          <a:effectLst/>
                        </a:rPr>
                        <a:t>Uncertainty (m/s)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3.6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3.6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3.9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3.0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3.5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4.9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4.8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5.2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4.9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4.9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0.3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5.9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5.6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6.0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5.5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5.8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0.2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20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7.2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7.0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6.4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6.5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6.7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25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8.0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7.4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7.7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8.0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7.8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0.3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30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8.6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8.4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8.6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8.4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8.5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0.3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35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9.5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9.5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8.9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9.1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9.2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0.3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40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9.6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10.0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9.1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9.9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9.7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55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11.0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11.4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11.0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11.6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11.3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0.3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60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11.4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11.7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11.4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11.8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11.6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0.3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Oval 4"/>
          <p:cNvSpPr/>
          <p:nvPr/>
        </p:nvSpPr>
        <p:spPr>
          <a:xfrm>
            <a:off x="5487251" y="901965"/>
            <a:ext cx="838200" cy="39173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9791448"/>
              </p:ext>
            </p:extLst>
          </p:nvPr>
        </p:nvGraphicFramePr>
        <p:xfrm>
          <a:off x="4445000" y="3776554"/>
          <a:ext cx="7315201" cy="24517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94856"/>
                <a:gridCol w="564088"/>
                <a:gridCol w="707674"/>
                <a:gridCol w="607677"/>
                <a:gridCol w="748699"/>
                <a:gridCol w="594856"/>
                <a:gridCol w="792289"/>
                <a:gridCol w="576909"/>
                <a:gridCol w="792289"/>
                <a:gridCol w="697419"/>
                <a:gridCol w="638445"/>
              </a:tblGrid>
              <a:tr h="344365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>
                          <a:effectLst/>
                        </a:rPr>
                        <a:t>Position (m)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>
                          <a:effectLst/>
                        </a:rPr>
                        <a:t>Velocity 1 (m/s)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>
                          <a:effectLst/>
                        </a:rPr>
                        <a:t>Uncertainty in velocity (m/s) 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>
                          <a:effectLst/>
                        </a:rPr>
                        <a:t>Velocity 2 (m/s) 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>
                          <a:effectLst/>
                        </a:rPr>
                        <a:t>Uncertainty in velocity (m/s) 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>
                          <a:effectLst/>
                        </a:rPr>
                        <a:t>Velocity 3 (m/s)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>
                          <a:effectLst/>
                        </a:rPr>
                        <a:t>Uncertainty in velocity (m/s) 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>
                          <a:effectLst/>
                        </a:rPr>
                        <a:t>Velocity 4 (m/s) 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>
                          <a:effectLst/>
                        </a:rPr>
                        <a:t>Uncertainty in velocity (m/s) 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>
                          <a:effectLst/>
                        </a:rPr>
                        <a:t>Average Velocity (m/s)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>
                          <a:effectLst/>
                        </a:rPr>
                        <a:t>Uncertainty (m/s)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788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3.6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0.2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3.6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0.3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3.9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3.0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0.2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3.5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788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4.9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4.8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0.7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5.2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4.9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0.8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4.9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788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5.9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0.7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5.6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0.3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6.0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5.5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0.7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5.8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788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20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7.2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0.9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7.0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6.4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0.3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6.5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0.3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6.7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788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25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8.0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0.1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7.4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7.7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8.0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7.8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788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30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8.6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0.1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8.4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0.8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8.6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8.4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0.7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8.5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788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35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9.5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9.5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0.7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8.9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0.2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9.1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9.2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788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40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9.6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0.3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10.0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0.8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9.1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9.9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0.7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9.7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788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55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11.0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0.1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11.4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11.0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11.6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11.3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788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60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11.4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0.2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11.7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0.7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11.4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11.8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0.1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11.6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0.5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Oval 6"/>
          <p:cNvSpPr/>
          <p:nvPr/>
        </p:nvSpPr>
        <p:spPr>
          <a:xfrm>
            <a:off x="5689599" y="4343664"/>
            <a:ext cx="546101" cy="2082535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1993900" y="5918200"/>
            <a:ext cx="406400" cy="5079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1473200" y="5936189"/>
            <a:ext cx="698500" cy="4900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197269" y="6426199"/>
            <a:ext cx="2247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Same decimal place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8868287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Qualitative Observations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It is important to record any qualitative observations that you make, and link these to particular data readings.</a:t>
            </a:r>
          </a:p>
          <a:p>
            <a:r>
              <a:rPr lang="en-CA" dirty="0" err="1" smtClean="0"/>
              <a:t>eg</a:t>
            </a:r>
            <a:r>
              <a:rPr lang="en-CA" dirty="0" smtClean="0"/>
              <a:t>, </a:t>
            </a:r>
          </a:p>
          <a:p>
            <a:pPr lvl="1"/>
            <a:r>
              <a:rPr lang="en-CA" dirty="0" smtClean="0"/>
              <a:t>“The cart seemed to jump up and down as it travelled down the track”</a:t>
            </a:r>
          </a:p>
          <a:p>
            <a:pPr lvl="1"/>
            <a:r>
              <a:rPr lang="en-CA" dirty="0" smtClean="0"/>
              <a:t>And “velocity reading 2” for 55 m, the cart seemed to veer off course a little. </a:t>
            </a:r>
          </a:p>
          <a:p>
            <a:pPr lvl="1"/>
            <a:r>
              <a:rPr lang="en-CA" dirty="0" smtClean="0"/>
              <a:t>You get the idea…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233559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References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/>
              <a:t>"Chinese lacquerware table" by The original uploader was </a:t>
            </a:r>
            <a:r>
              <a:rPr lang="en-CA" dirty="0" err="1"/>
              <a:t>VAwebteam</a:t>
            </a:r>
            <a:r>
              <a:rPr lang="en-CA" dirty="0"/>
              <a:t> at English Wikipedia - Transferred from </a:t>
            </a:r>
            <a:r>
              <a:rPr lang="en-CA" dirty="0" err="1"/>
              <a:t>en.wikipedia</a:t>
            </a:r>
            <a:r>
              <a:rPr lang="en-CA" dirty="0"/>
              <a:t> to Commons by </a:t>
            </a:r>
            <a:r>
              <a:rPr lang="en-CA" dirty="0" err="1"/>
              <a:t>NotFromUtrecht</a:t>
            </a:r>
            <a:r>
              <a:rPr lang="en-CA" dirty="0"/>
              <a:t> using </a:t>
            </a:r>
            <a:r>
              <a:rPr lang="en-CA" dirty="0" err="1"/>
              <a:t>CommonsHelper</a:t>
            </a:r>
            <a:r>
              <a:rPr lang="en-CA" dirty="0"/>
              <a:t>.. Licensed under CC BY-SA 3.0 via Wikimedia Commons - https://commons.wikimedia.org/wiki/File:Chinese_lacquerware_table.jpg#/media/File:Chinese_lacquerware_table.jpg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718645401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138</TotalTime>
  <Words>1284</Words>
  <Application>Microsoft Office PowerPoint</Application>
  <PresentationFormat>Widescreen</PresentationFormat>
  <Paragraphs>596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Trebuchet MS</vt:lpstr>
      <vt:lpstr>Berlin</vt:lpstr>
      <vt:lpstr>IB Physics: Chapter 1</vt:lpstr>
      <vt:lpstr>Tables</vt:lpstr>
      <vt:lpstr>Data Tables</vt:lpstr>
      <vt:lpstr>Data Table 2</vt:lpstr>
      <vt:lpstr>The Important bits</vt:lpstr>
      <vt:lpstr>The important bits</vt:lpstr>
      <vt:lpstr>PowerPoint Presentation</vt:lpstr>
      <vt:lpstr>Qualitative Observations</vt:lpstr>
      <vt:lpstr>References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IB Physics: Chapter 1</dc:title>
  <dc:creator>Aquila</dc:creator>
  <cp:lastModifiedBy>Aquila</cp:lastModifiedBy>
  <cp:revision>14</cp:revision>
  <dcterms:created xsi:type="dcterms:W3CDTF">2015-06-23T04:02:58Z</dcterms:created>
  <dcterms:modified xsi:type="dcterms:W3CDTF">2015-06-24T05:15:02Z</dcterms:modified>
</cp:coreProperties>
</file>